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4"/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Encode Sans Black"/>
      <p:bold r:id="rId37"/>
    </p:embeddedFont>
    <p:embeddedFont>
      <p:font typeface="Open Sans Light"/>
      <p:regular r:id="rId38"/>
      <p:bold r:id="rId39"/>
      <p:italic r:id="rId40"/>
      <p:boldItalic r:id="rId41"/>
    </p:embeddedFont>
    <p:embeddedFont>
      <p:font typeface="Open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Light-italic.fntdata"/><Relationship Id="rId20" Type="http://schemas.openxmlformats.org/officeDocument/2006/relationships/slide" Target="slides/slide14.xml"/><Relationship Id="rId42" Type="http://schemas.openxmlformats.org/officeDocument/2006/relationships/font" Target="fonts/OpenSans-regular.fntdata"/><Relationship Id="rId41" Type="http://schemas.openxmlformats.org/officeDocument/2006/relationships/font" Target="fonts/OpenSansLight-boldItalic.fntdata"/><Relationship Id="rId22" Type="http://schemas.openxmlformats.org/officeDocument/2006/relationships/slide" Target="slides/slide16.xml"/><Relationship Id="rId44" Type="http://schemas.openxmlformats.org/officeDocument/2006/relationships/font" Target="fonts/OpenSans-italic.fntdata"/><Relationship Id="rId21" Type="http://schemas.openxmlformats.org/officeDocument/2006/relationships/slide" Target="slides/slide15.xml"/><Relationship Id="rId43" Type="http://schemas.openxmlformats.org/officeDocument/2006/relationships/font" Target="fonts/OpenSans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OpenSans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EncodeSansBlack-bold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OpenSansLight-bold.fntdata"/><Relationship Id="rId16" Type="http://schemas.openxmlformats.org/officeDocument/2006/relationships/slide" Target="slides/slide10.xml"/><Relationship Id="rId38" Type="http://schemas.openxmlformats.org/officeDocument/2006/relationships/font" Target="fonts/OpenSansLight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8d5eeb6c6e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8d5eeb6c6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8d5eeb6c6e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8d5eeb6c6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8d5eeb6c6e_0_1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8d5eeb6c6e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8d5eeb6c6e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8d5eeb6c6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8d5eeb6c6e_0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8d5eeb6c6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8d5eeb6c6e_0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8d5eeb6c6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8d5eeb6c6e_0_1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8d5eeb6c6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8d5eeb6c6e_0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8d5eeb6c6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8d5eeb6c6e_0_1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8d5eeb6c6e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8d5eeb6c6e_0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8d5eeb6c6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8d5eeb6c6e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8d5eeb6c6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8d5eeb6c6e_0_1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8d5eeb6c6e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8d5eeb6c6e_0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8d5eeb6c6e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8d5eeb6c6e_0_1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8d5eeb6c6e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8d5eeb6c6e_0_1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8d5eeb6c6e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8d5eeb6c6e_0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8d5eeb6c6e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8d5eeb6c6e_0_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8d5eeb6c6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8d5eeb6c6e_0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8d5eeb6c6e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8d5eeb6c6e_0_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8d5eeb6c6e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8d5eeb6c6e_0_1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8d5eeb6c6e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8d5eeb6c6e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28d5eeb6c6e_0_1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8d5eeb6c6e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8d5eeb6c6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8d5eeb6c6e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28d5eeb6c6e_0_2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8d5eeb6c6e_0_1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8d5eeb6c6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8d5eeb6c6e_0_1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8d5eeb6c6e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8d5eeb6c6e_0_1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8d5eeb6c6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8d5eeb6c6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28d5eeb6c6e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8d5eeb6c6e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8d5eeb6c6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iversity of Washington logo" id="8" name="Google Shape;8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8085" y="758518"/>
            <a:ext cx="2539991" cy="1723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 txBox="1"/>
          <p:nvPr>
            <p:ph type="title"/>
          </p:nvPr>
        </p:nvSpPr>
        <p:spPr>
          <a:xfrm>
            <a:off x="460375" y="1086834"/>
            <a:ext cx="6972300" cy="26417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Encode Sans Black"/>
              <a:buNone/>
              <a:defRPr b="1" i="0" sz="5000" u="none" cap="none" strike="noStrik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081" y="3868290"/>
            <a:ext cx="1600200" cy="139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 logo" id="11" name="Google Shape;1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007990"/>
            <a:ext cx="1371600" cy="923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+ Graphic">
  <p:cSld name="Header + Graphic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type="title"/>
          </p:nvPr>
        </p:nvSpPr>
        <p:spPr>
          <a:xfrm>
            <a:off x="460370" y="369733"/>
            <a:ext cx="8184662" cy="993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b="1" i="0" sz="3000" u="none" cap="none" strike="noStrik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58" name="Google Shape;5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031" y="1363508"/>
            <a:ext cx="1103781" cy="96362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2"/>
          <p:cNvSpPr/>
          <p:nvPr>
            <p:ph idx="2" type="chart"/>
          </p:nvPr>
        </p:nvSpPr>
        <p:spPr>
          <a:xfrm>
            <a:off x="460370" y="1754102"/>
            <a:ext cx="8184662" cy="2961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1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0" name="Google Shape;6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2400" y="4007990"/>
            <a:ext cx="1371600" cy="923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460375" y="369733"/>
            <a:ext cx="8184662" cy="993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b="1" i="0" sz="3000" u="none" cap="none" strike="noStrik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5381" y="1364403"/>
            <a:ext cx="1103781" cy="9636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/>
          <p:nvPr>
            <p:ph idx="1" type="body"/>
          </p:nvPr>
        </p:nvSpPr>
        <p:spPr>
          <a:xfrm>
            <a:off x="447923" y="1730667"/>
            <a:ext cx="8197114" cy="23659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erriweather Sans"/>
              <a:buChar char="&gt;"/>
              <a:defRPr b="1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 Sans"/>
              <a:buChar char="&gt;"/>
              <a:defRPr b="1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&gt;"/>
              <a:defRPr b="1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2400" y="4007990"/>
            <a:ext cx="1371600" cy="923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bg>
      <p:bgPr>
        <a:solidFill>
          <a:schemeClr val="l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idx="1" type="body"/>
          </p:nvPr>
        </p:nvSpPr>
        <p:spPr>
          <a:xfrm>
            <a:off x="460375" y="1086834"/>
            <a:ext cx="6972300" cy="26417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E8D3A2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E8D3A2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E8D3A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E8D3A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8081" y="3868290"/>
            <a:ext cx="1600200" cy="139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e Boundless logo" id="20" name="Google Shape;2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081" y="4599107"/>
            <a:ext cx="2416273" cy="2124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 logo" id="21" name="Google Shape;2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007990"/>
            <a:ext cx="1371600" cy="923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+ Subheader + Content">
  <p:cSld name="Header + Subheader + Conte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460375" y="370180"/>
            <a:ext cx="8184662" cy="993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b="1" i="0" sz="3000" u="none" cap="none" strike="noStrik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24" name="Google Shape;24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5381" y="1364403"/>
            <a:ext cx="1103781" cy="9636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/>
          <p:nvPr>
            <p:ph idx="1" type="body"/>
          </p:nvPr>
        </p:nvSpPr>
        <p:spPr>
          <a:xfrm>
            <a:off x="460375" y="1730667"/>
            <a:ext cx="8184662" cy="4111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E8D3A2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E8D3A2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E8D3A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E8D3A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47923" y="2320239"/>
            <a:ext cx="8197114" cy="2251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erriweather Sans"/>
              <a:buChar char="&gt;"/>
              <a:defRPr b="1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 Sans"/>
              <a:buChar char="&gt;"/>
              <a:defRPr b="1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&gt;"/>
              <a:defRPr b="1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2400" y="4007990"/>
            <a:ext cx="1371600" cy="923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460375" y="371510"/>
            <a:ext cx="8172210" cy="993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b="1" i="0" sz="3000" u="none" cap="none" strike="noStrik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5381" y="1364403"/>
            <a:ext cx="1103781" cy="96361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/>
          <p:nvPr>
            <p:ph idx="2" type="chart"/>
          </p:nvPr>
        </p:nvSpPr>
        <p:spPr>
          <a:xfrm>
            <a:off x="447923" y="1724977"/>
            <a:ext cx="8184662" cy="2961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1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2" name="Google Shape;3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2400" y="4007990"/>
            <a:ext cx="1371600" cy="923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+ Subheader + Content">
  <p:cSld name="Header + Subheader + Conte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60375" y="377358"/>
            <a:ext cx="8184662" cy="993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b="1" i="0" sz="3000" u="none" cap="none" strike="noStrik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37" name="Google Shape;3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031" y="1363508"/>
            <a:ext cx="1103781" cy="9636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8"/>
          <p:cNvSpPr txBox="1"/>
          <p:nvPr>
            <p:ph idx="1" type="body"/>
          </p:nvPr>
        </p:nvSpPr>
        <p:spPr>
          <a:xfrm>
            <a:off x="460375" y="1730667"/>
            <a:ext cx="8184662" cy="4111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E8D3A2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E8D3A2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E8D3A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E8D3A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2" type="body"/>
          </p:nvPr>
        </p:nvSpPr>
        <p:spPr>
          <a:xfrm>
            <a:off x="447923" y="2320239"/>
            <a:ext cx="8197114" cy="2251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erriweather Sans"/>
              <a:buChar char="&gt;"/>
              <a:defRPr b="1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 Sans"/>
              <a:buChar char="&gt;"/>
              <a:defRPr b="1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&gt;"/>
              <a:defRPr b="1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0" name="Google Shape;4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2400" y="4007990"/>
            <a:ext cx="1371600" cy="923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459614" y="1086834"/>
            <a:ext cx="6973061" cy="26417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Encode Sans Black"/>
              <a:buNone/>
              <a:defRPr b="1" i="0" sz="5000" u="none" cap="none" strike="noStrik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43" name="Google Shape;4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8081" y="3868290"/>
            <a:ext cx="1600200" cy="139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e Boundless logo" id="44" name="Google Shape;4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081" y="4599107"/>
            <a:ext cx="2416273" cy="2124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 logo" id="45" name="Google Shape;4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007990"/>
            <a:ext cx="1371600" cy="923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iversity of Washington logo" id="47" name="Google Shape;47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8085" y="758518"/>
            <a:ext cx="2539991" cy="17231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0"/>
          <p:cNvSpPr txBox="1"/>
          <p:nvPr>
            <p:ph type="title"/>
          </p:nvPr>
        </p:nvSpPr>
        <p:spPr>
          <a:xfrm>
            <a:off x="460375" y="1086834"/>
            <a:ext cx="6972300" cy="26417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Encode Sans Black"/>
              <a:buNone/>
              <a:defRPr b="1" i="0" sz="5000" u="none" cap="none" strike="noStrik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49" name="Google Shape;4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081" y="3868290"/>
            <a:ext cx="1600200" cy="139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 logo" id="50" name="Google Shape;5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007990"/>
            <a:ext cx="1371600" cy="923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+ Content">
  <p:cSld name="Header +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type="title"/>
          </p:nvPr>
        </p:nvSpPr>
        <p:spPr>
          <a:xfrm>
            <a:off x="460375" y="369733"/>
            <a:ext cx="8184662" cy="993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b="1" i="0" sz="3000" u="none" cap="none" strike="noStrik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53" name="Google Shape;53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031" y="1363508"/>
            <a:ext cx="1103781" cy="96362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447923" y="1730667"/>
            <a:ext cx="8197114" cy="23659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erriweather Sans"/>
              <a:buChar char="&gt;"/>
              <a:defRPr b="1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 Sans"/>
              <a:buChar char="&gt;"/>
              <a:defRPr b="1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&gt;"/>
              <a:defRPr b="1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5" name="Google Shape;5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2400" y="4007990"/>
            <a:ext cx="1371600" cy="923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D3A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30129" l="8136" r="13252" t="38360"/>
          <a:stretch/>
        </p:blipFill>
        <p:spPr>
          <a:xfrm>
            <a:off x="0" y="0"/>
            <a:ext cx="9144000" cy="2445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 rotWithShape="1">
          <a:blip r:embed="rId1">
            <a:alphaModFix/>
          </a:blip>
          <a:srcRect b="30129" l="8136" r="13252" t="38360"/>
          <a:stretch/>
        </p:blipFill>
        <p:spPr>
          <a:xfrm>
            <a:off x="0" y="0"/>
            <a:ext cx="9144000" cy="2445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2"/>
    <p:sldLayoutId id="2147483654" r:id="rId3"/>
    <p:sldLayoutId id="2147483655" r:id="rId4"/>
    <p:sldLayoutId id="2147483656" r:id="rId5"/>
    <p:sldLayoutId id="214748365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slide" Target="/ppt/slides/slide13.xml"/><Relationship Id="rId4" Type="http://schemas.openxmlformats.org/officeDocument/2006/relationships/slide" Target="/ppt/slides/slide15.xml"/><Relationship Id="rId5" Type="http://schemas.openxmlformats.org/officeDocument/2006/relationships/slide" Target="/ppt/slides/slide15.xml"/><Relationship Id="rId6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slide" Target="/ppt/slides/slide16.xml"/><Relationship Id="rId4" Type="http://schemas.openxmlformats.org/officeDocument/2006/relationships/image" Target="../media/image16.png"/><Relationship Id="rId5" Type="http://schemas.openxmlformats.org/officeDocument/2006/relationships/hyperlink" Target="https://www.cs.ubc.ca/~nando/papers/bayopt.pdf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slide" Target="/ppt/slides/slide11.xml"/><Relationship Id="rId4" Type="http://schemas.openxmlformats.org/officeDocument/2006/relationships/hyperlink" Target="https://www.cs.ubc.ca/~nando/papers/bayopt.pdf" TargetMode="External"/><Relationship Id="rId5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hyperlink" Target="https://www.youtube.com/watch?v=eho8xH3E6mE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slide" Target="/ppt/slides/slide11.xml"/><Relationship Id="rId4" Type="http://schemas.openxmlformats.org/officeDocument/2006/relationships/slide" Target="/ppt/slides/slide11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slide" Target="/ppt/slides/slide12.xml"/><Relationship Id="rId4" Type="http://schemas.openxmlformats.org/officeDocument/2006/relationships/hyperlink" Target="https://www.youtube.com/watch?v=vz3D36VXefI&amp;t=1049s" TargetMode="External"/><Relationship Id="rId5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6.xml"/><Relationship Id="rId4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youtube.com/watch?v=vz3D36VXefI&amp;t=1049s" TargetMode="External"/><Relationship Id="rId4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doi.org/10.1038/s41598-017-05723-0" TargetMode="External"/><Relationship Id="rId4" Type="http://schemas.openxmlformats.org/officeDocument/2006/relationships/hyperlink" Target="https://www.barrick.com/English/news/news-details/2023/successful-exploration-continues-to-extend-tongons-life-of-mine/default.aspx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Relationship Id="rId4" Type="http://schemas.openxmlformats.org/officeDocument/2006/relationships/image" Target="../media/image11.png"/><Relationship Id="rId5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slide" Target="/ppt/slides/slide2.xml"/><Relationship Id="rId4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>
            <p:ph type="title"/>
          </p:nvPr>
        </p:nvSpPr>
        <p:spPr>
          <a:xfrm>
            <a:off x="460375" y="1086834"/>
            <a:ext cx="6972300" cy="26417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Encode Sans Black"/>
              <a:buNone/>
            </a:pPr>
            <a:r>
              <a:rPr lang="en-US" sz="4300"/>
              <a:t>Using Machine Learning Techniques to Improve Paint Adhesion</a:t>
            </a:r>
            <a:endParaRPr sz="4300"/>
          </a:p>
        </p:txBody>
      </p:sp>
      <p:sp>
        <p:nvSpPr>
          <p:cNvPr id="66" name="Google Shape;66;p13"/>
          <p:cNvSpPr txBox="1"/>
          <p:nvPr>
            <p:ph type="title"/>
          </p:nvPr>
        </p:nvSpPr>
        <p:spPr>
          <a:xfrm>
            <a:off x="460375" y="4018675"/>
            <a:ext cx="49632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Encode Sans Black"/>
              <a:buNone/>
            </a:pPr>
            <a:r>
              <a:rPr lang="en-US" sz="4300">
                <a:solidFill>
                  <a:schemeClr val="accent5"/>
                </a:solidFill>
              </a:rPr>
              <a:t>VISIT UW | IITGN</a:t>
            </a:r>
            <a:endParaRPr sz="43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460370" y="369733"/>
            <a:ext cx="8184600" cy="99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Assumptions and restrictions</a:t>
            </a:r>
            <a:endParaRPr/>
          </a:p>
        </p:txBody>
      </p:sp>
      <p:sp>
        <p:nvSpPr>
          <p:cNvPr id="125" name="Google Shape;125;p22"/>
          <p:cNvSpPr/>
          <p:nvPr>
            <p:ph idx="2" type="chart"/>
          </p:nvPr>
        </p:nvSpPr>
        <p:spPr>
          <a:xfrm>
            <a:off x="460370" y="1754102"/>
            <a:ext cx="8184600" cy="296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AutoNum type="arabicPeriod"/>
            </a:pPr>
            <a:r>
              <a:rPr i="0" lang="en-US"/>
              <a:t>We are dealing with maximisation. Maximisation of f(x) is same as minimisation of -f(x).</a:t>
            </a:r>
            <a:endParaRPr i="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i="0" lang="en-US"/>
              <a:t>Objective is Lipschitz continuos i.e. it has bounded derivatives which can not grow too fast.</a:t>
            </a:r>
            <a:endParaRPr i="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i="0" lang="en-US"/>
              <a:t>We are concerned with global optimization and not local optimization. </a:t>
            </a:r>
            <a:endParaRPr i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460370" y="369733"/>
            <a:ext cx="8184600" cy="99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Bayesian Optimization?</a:t>
            </a:r>
            <a:endParaRPr/>
          </a:p>
        </p:txBody>
      </p:sp>
      <p:sp>
        <p:nvSpPr>
          <p:cNvPr id="131" name="Google Shape;131;p23"/>
          <p:cNvSpPr/>
          <p:nvPr>
            <p:ph idx="2" type="chart"/>
          </p:nvPr>
        </p:nvSpPr>
        <p:spPr>
          <a:xfrm>
            <a:off x="1438323" y="2571751"/>
            <a:ext cx="5452200" cy="214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i="0" lang="en-US"/>
              <a:t>“Technique of </a:t>
            </a:r>
            <a:r>
              <a:rPr i="0" lang="en-US" u="sng">
                <a:hlinkClick action="ppaction://hlinksldjump" r:id="rId3"/>
              </a:rPr>
              <a:t>setting prior</a:t>
            </a:r>
            <a:r>
              <a:rPr i="0" lang="en-US"/>
              <a:t> over the objective function and </a:t>
            </a:r>
            <a:r>
              <a:rPr i="0" lang="en-US" u="sng">
                <a:hlinkClick action="ppaction://hlinksldjump" r:id="rId4"/>
              </a:rPr>
              <a:t>combining</a:t>
            </a:r>
            <a:r>
              <a:rPr i="0" lang="en-US" u="sng">
                <a:hlinkClick action="ppaction://hlinksldjump" r:id="rId5"/>
              </a:rPr>
              <a:t> it with evidence</a:t>
            </a:r>
            <a:r>
              <a:rPr i="0" lang="en-US"/>
              <a:t> to get posterior function”</a:t>
            </a:r>
            <a:endParaRPr i="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i="0" lang="en-US"/>
              <a:t>[Brochu et. al, 2010] </a:t>
            </a:r>
            <a:endParaRPr i="0"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14825" y="1577846"/>
            <a:ext cx="4675705" cy="993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460370" y="369733"/>
            <a:ext cx="8184600" cy="99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hlinkClick action="ppaction://hlinksldjump" r:id="rId3"/>
              </a:rPr>
              <a:t>The BO Algorithm</a:t>
            </a:r>
            <a:endParaRPr/>
          </a:p>
        </p:txBody>
      </p:sp>
      <p:sp>
        <p:nvSpPr>
          <p:cNvPr id="138" name="Google Shape;138;p24"/>
          <p:cNvSpPr/>
          <p:nvPr>
            <p:ph idx="2" type="chart"/>
          </p:nvPr>
        </p:nvSpPr>
        <p:spPr>
          <a:xfrm>
            <a:off x="460377" y="1754100"/>
            <a:ext cx="6798300" cy="296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i="0" lang="en-US" sz="2100"/>
              <a:t> </a:t>
            </a:r>
            <a:endParaRPr i="0" sz="2100"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975" y="1711900"/>
            <a:ext cx="6997401" cy="21817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0" name="Google Shape;140;p24"/>
          <p:cNvSpPr txBox="1"/>
          <p:nvPr/>
        </p:nvSpPr>
        <p:spPr>
          <a:xfrm>
            <a:off x="1047925" y="4278250"/>
            <a:ext cx="5066700" cy="1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dk2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 Reference: A Tutorial on Bayesian Optimization of Expensive Cost Functions, with Application to Active User Modeling and Hierarchical Reinforcement Learning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460370" y="369733"/>
            <a:ext cx="8184600" cy="99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hlinkClick action="ppaction://hlinksldjump" r:id="rId3"/>
              </a:rPr>
              <a:t>Placing prior</a:t>
            </a:r>
            <a:endParaRPr u="sng"/>
          </a:p>
        </p:txBody>
      </p:sp>
      <p:sp>
        <p:nvSpPr>
          <p:cNvPr id="146" name="Google Shape;146;p25"/>
          <p:cNvSpPr/>
          <p:nvPr>
            <p:ph idx="2" type="chart"/>
          </p:nvPr>
        </p:nvSpPr>
        <p:spPr>
          <a:xfrm>
            <a:off x="460373" y="1754100"/>
            <a:ext cx="4202400" cy="296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spcBef>
                <a:spcPts val="480"/>
              </a:spcBef>
              <a:spcAft>
                <a:spcPts val="0"/>
              </a:spcAft>
              <a:buSzPts val="2100"/>
              <a:buAutoNum type="arabicPeriod"/>
            </a:pPr>
            <a:r>
              <a:rPr i="0" lang="en-US" sz="2100"/>
              <a:t>Gaussian Process are the most widely used surrogate models for placing prior. </a:t>
            </a:r>
            <a:endParaRPr i="0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i="0" lang="en-US" sz="2100"/>
              <a:t>[Mockus, 1994] showed that out of different prior distributions Gaussian Process is the best suited for the kind of optimisation tasks we have specified above. </a:t>
            </a:r>
            <a:endParaRPr i="0" sz="2100"/>
          </a:p>
        </p:txBody>
      </p:sp>
      <p:sp>
        <p:nvSpPr>
          <p:cNvPr id="147" name="Google Shape;147;p25"/>
          <p:cNvSpPr txBox="1"/>
          <p:nvPr/>
        </p:nvSpPr>
        <p:spPr>
          <a:xfrm>
            <a:off x="5056975" y="4105175"/>
            <a:ext cx="22785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dk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 reference</a:t>
            </a:r>
            <a:r>
              <a:rPr lang="en-US">
                <a:solidFill>
                  <a:schemeClr val="dk2"/>
                </a:solidFill>
              </a:rPr>
              <a:t>: Tutorial on Bayesian Optimization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3273" y="1516033"/>
            <a:ext cx="2950686" cy="2436742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460370" y="369733"/>
            <a:ext cx="8184600" cy="99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are Gaussian Processes?</a:t>
            </a:r>
            <a:endParaRPr/>
          </a:p>
        </p:txBody>
      </p:sp>
      <p:sp>
        <p:nvSpPr>
          <p:cNvPr id="154" name="Google Shape;154;p26"/>
          <p:cNvSpPr/>
          <p:nvPr>
            <p:ph idx="2" type="chart"/>
          </p:nvPr>
        </p:nvSpPr>
        <p:spPr>
          <a:xfrm>
            <a:off x="460375" y="3124550"/>
            <a:ext cx="7240500" cy="159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i="0" lang="en-US" sz="2100"/>
              <a:t>A GP can be understood as an extension of multivariate Gaussian Distribution to infinite </a:t>
            </a:r>
            <a:r>
              <a:rPr i="0" lang="en-US" sz="2100"/>
              <a:t>dimension stochastic process. For this process, if you take any finite combination of dimensions it will follow Gaussian distribution [Rasmussen and Williams, 2006].  </a:t>
            </a:r>
            <a:endParaRPr i="0" sz="2100"/>
          </a:p>
        </p:txBody>
      </p:sp>
      <p:pic>
        <p:nvPicPr>
          <p:cNvPr id="155" name="Google Shape;155;p26"/>
          <p:cNvPicPr preferRelativeResize="0"/>
          <p:nvPr/>
        </p:nvPicPr>
        <p:blipFill rotWithShape="1">
          <a:blip r:embed="rId3">
            <a:alphaModFix/>
          </a:blip>
          <a:srcRect b="0" l="0" r="0" t="2362"/>
          <a:stretch/>
        </p:blipFill>
        <p:spPr>
          <a:xfrm>
            <a:off x="1392475" y="1647225"/>
            <a:ext cx="5804149" cy="147732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6" name="Google Shape;156;p26"/>
          <p:cNvSpPr txBox="1"/>
          <p:nvPr/>
        </p:nvSpPr>
        <p:spPr>
          <a:xfrm>
            <a:off x="7450875" y="2768825"/>
            <a:ext cx="1480500" cy="1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 Reference: Alexander Ihler Slide</a:t>
            </a:r>
            <a:endParaRPr sz="1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460370" y="369733"/>
            <a:ext cx="8184600" cy="99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hlinkClick action="ppaction://hlinksldjump" r:id="rId3"/>
              </a:rPr>
              <a:t>Combining</a:t>
            </a:r>
            <a:r>
              <a:rPr lang="en-US" u="sng">
                <a:hlinkClick action="ppaction://hlinksldjump" r:id="rId4"/>
              </a:rPr>
              <a:t> with the evidence - Acquisition Functions</a:t>
            </a:r>
            <a:endParaRPr/>
          </a:p>
        </p:txBody>
      </p:sp>
      <p:sp>
        <p:nvSpPr>
          <p:cNvPr id="162" name="Google Shape;162;p27"/>
          <p:cNvSpPr/>
          <p:nvPr>
            <p:ph idx="2" type="chart"/>
          </p:nvPr>
        </p:nvSpPr>
        <p:spPr>
          <a:xfrm>
            <a:off x="460377" y="1754100"/>
            <a:ext cx="6798300" cy="296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spcBef>
                <a:spcPts val="480"/>
              </a:spcBef>
              <a:spcAft>
                <a:spcPts val="0"/>
              </a:spcAft>
              <a:buSzPts val="2100"/>
              <a:buChar char="➢"/>
            </a:pPr>
            <a:r>
              <a:rPr i="0" lang="en-US" sz="2100"/>
              <a:t>How do you update the prior and get the posterior?</a:t>
            </a:r>
            <a:endParaRPr i="0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➢"/>
            </a:pPr>
            <a:r>
              <a:rPr i="0" lang="en-US" sz="2100"/>
              <a:t>Acquisition functions act as the guide that would lead you to optimum.</a:t>
            </a:r>
            <a:endParaRPr i="0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➢"/>
            </a:pPr>
            <a:r>
              <a:rPr i="0" lang="en-US" sz="2100"/>
              <a:t>These are chosen such that a high </a:t>
            </a:r>
            <a:r>
              <a:rPr i="0" lang="en-US" sz="2100"/>
              <a:t>value of acquisition would correspond to a potentially high value of the objective. </a:t>
            </a:r>
            <a:endParaRPr i="0" sz="2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460370" y="369733"/>
            <a:ext cx="8184600" cy="99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hlinkClick action="ppaction://hlinksldjump" r:id="rId3"/>
              </a:rPr>
              <a:t>Combining with the evidence - Acquisition Functions</a:t>
            </a:r>
            <a:endParaRPr/>
          </a:p>
        </p:txBody>
      </p:sp>
      <p:sp>
        <p:nvSpPr>
          <p:cNvPr id="168" name="Google Shape;168;p28"/>
          <p:cNvSpPr/>
          <p:nvPr>
            <p:ph idx="2" type="chart"/>
          </p:nvPr>
        </p:nvSpPr>
        <p:spPr>
          <a:xfrm>
            <a:off x="5903000" y="2836150"/>
            <a:ext cx="2797800" cy="55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i="0" lang="en-US" sz="1600" u="sng">
                <a:solidFill>
                  <a:schemeClr val="dk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 Reference:  Course on BO at University of British Columbia</a:t>
            </a:r>
            <a:endParaRPr i="0" sz="1600">
              <a:solidFill>
                <a:schemeClr val="dk2"/>
              </a:solidFill>
            </a:endParaRPr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375" y="1516025"/>
            <a:ext cx="5356099" cy="336145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>
            <p:ph type="title"/>
          </p:nvPr>
        </p:nvSpPr>
        <p:spPr>
          <a:xfrm>
            <a:off x="460370" y="369733"/>
            <a:ext cx="8184600" cy="99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Standard Acquisition Functions</a:t>
            </a:r>
            <a:endParaRPr/>
          </a:p>
        </p:txBody>
      </p:sp>
      <p:sp>
        <p:nvSpPr>
          <p:cNvPr id="175" name="Google Shape;175;p29"/>
          <p:cNvSpPr/>
          <p:nvPr>
            <p:ph idx="2" type="chart"/>
          </p:nvPr>
        </p:nvSpPr>
        <p:spPr>
          <a:xfrm>
            <a:off x="460377" y="1754100"/>
            <a:ext cx="6798300" cy="296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spcBef>
                <a:spcPts val="480"/>
              </a:spcBef>
              <a:spcAft>
                <a:spcPts val="0"/>
              </a:spcAft>
              <a:buSzPts val="2100"/>
              <a:buChar char="❏"/>
            </a:pPr>
            <a:r>
              <a:rPr i="0" lang="en-US" sz="2100"/>
              <a:t>Improvement Based </a:t>
            </a:r>
            <a:r>
              <a:rPr i="0" lang="en-US" sz="2100"/>
              <a:t> Acquisition</a:t>
            </a:r>
            <a:endParaRPr i="0"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❏"/>
            </a:pPr>
            <a:r>
              <a:rPr lang="en-US" sz="2100"/>
              <a:t>Probability of Improvement</a:t>
            </a:r>
            <a:endParaRPr sz="21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i="0" sz="21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i="0" sz="2100"/>
          </a:p>
          <a:p>
            <a:pPr indent="-361950" lvl="1" marL="914400" rtl="0" algn="l">
              <a:spcBef>
                <a:spcPts val="560"/>
              </a:spcBef>
              <a:spcAft>
                <a:spcPts val="0"/>
              </a:spcAft>
              <a:buSzPts val="2100"/>
              <a:buChar char="❏"/>
            </a:pPr>
            <a:r>
              <a:rPr lang="en-US" sz="2100"/>
              <a:t>Expected Improvement</a:t>
            </a:r>
            <a:endParaRPr sz="2100"/>
          </a:p>
          <a:p>
            <a:pPr indent="0" lvl="0" marL="9144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176" name="Google Shape;1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5650" y="2453725"/>
            <a:ext cx="3169075" cy="7862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7" name="Google Shape;17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5650" y="3628675"/>
            <a:ext cx="4938051" cy="13321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type="title"/>
          </p:nvPr>
        </p:nvSpPr>
        <p:spPr>
          <a:xfrm>
            <a:off x="460370" y="369733"/>
            <a:ext cx="8184600" cy="99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Standard Acquisition Functions</a:t>
            </a:r>
            <a:endParaRPr/>
          </a:p>
        </p:txBody>
      </p:sp>
      <p:sp>
        <p:nvSpPr>
          <p:cNvPr id="183" name="Google Shape;183;p30"/>
          <p:cNvSpPr/>
          <p:nvPr>
            <p:ph idx="2" type="chart"/>
          </p:nvPr>
        </p:nvSpPr>
        <p:spPr>
          <a:xfrm>
            <a:off x="460377" y="1754100"/>
            <a:ext cx="6798300" cy="296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spcBef>
                <a:spcPts val="480"/>
              </a:spcBef>
              <a:spcAft>
                <a:spcPts val="0"/>
              </a:spcAft>
              <a:buSzPts val="2100"/>
              <a:buChar char="❏"/>
            </a:pPr>
            <a:r>
              <a:rPr i="0" lang="en-US" sz="2100"/>
              <a:t>Confidence-bound criteria</a:t>
            </a:r>
            <a:endParaRPr i="0"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❏"/>
            </a:pPr>
            <a:r>
              <a:rPr lang="en-US" sz="2100"/>
              <a:t>Lower confidence bound</a:t>
            </a:r>
            <a:endParaRPr sz="21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100"/>
              <a:t>	</a:t>
            </a:r>
            <a:endParaRPr i="0" sz="21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1" marL="914400" rtl="0" algn="l">
              <a:spcBef>
                <a:spcPts val="560"/>
              </a:spcBef>
              <a:spcAft>
                <a:spcPts val="0"/>
              </a:spcAft>
              <a:buSzPts val="2100"/>
              <a:buChar char="❏"/>
            </a:pPr>
            <a:r>
              <a:rPr lang="en-US" sz="2100"/>
              <a:t>Upper confidence bound</a:t>
            </a:r>
            <a:endParaRPr sz="2100"/>
          </a:p>
          <a:p>
            <a:pPr indent="0" lvl="0" marL="9144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i="0" sz="2100"/>
          </a:p>
        </p:txBody>
      </p:sp>
      <p:pic>
        <p:nvPicPr>
          <p:cNvPr id="184" name="Google Shape;184;p30"/>
          <p:cNvPicPr preferRelativeResize="0"/>
          <p:nvPr/>
        </p:nvPicPr>
        <p:blipFill rotWithShape="1">
          <a:blip r:embed="rId3">
            <a:alphaModFix/>
          </a:blip>
          <a:srcRect b="0" l="0" r="1903" t="0"/>
          <a:stretch/>
        </p:blipFill>
        <p:spPr>
          <a:xfrm>
            <a:off x="1411525" y="2523325"/>
            <a:ext cx="3049375" cy="6204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5" name="Google Shape;185;p30"/>
          <p:cNvPicPr preferRelativeResize="0"/>
          <p:nvPr/>
        </p:nvPicPr>
        <p:blipFill rotWithShape="1">
          <a:blip r:embed="rId4">
            <a:alphaModFix/>
          </a:blip>
          <a:srcRect b="0" l="0" r="1903" t="0"/>
          <a:stretch/>
        </p:blipFill>
        <p:spPr>
          <a:xfrm>
            <a:off x="1411525" y="3699200"/>
            <a:ext cx="3049376" cy="6894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>
            <p:ph type="title"/>
          </p:nvPr>
        </p:nvSpPr>
        <p:spPr>
          <a:xfrm>
            <a:off x="460370" y="369733"/>
            <a:ext cx="8184600" cy="99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Exploration-exploitation trade off</a:t>
            </a:r>
            <a:endParaRPr/>
          </a:p>
        </p:txBody>
      </p:sp>
      <p:sp>
        <p:nvSpPr>
          <p:cNvPr id="191" name="Google Shape;191;p31"/>
          <p:cNvSpPr/>
          <p:nvPr>
            <p:ph idx="2" type="chart"/>
          </p:nvPr>
        </p:nvSpPr>
        <p:spPr>
          <a:xfrm>
            <a:off x="460377" y="1754100"/>
            <a:ext cx="6798300" cy="296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i="0" lang="en-US" sz="1500"/>
              <a:t>EI is the most widely used acquisition since it takes into account both whether the </a:t>
            </a:r>
            <a:r>
              <a:rPr i="0" lang="en-US" sz="1500"/>
              <a:t>improvement</a:t>
            </a:r>
            <a:r>
              <a:rPr i="0" lang="en-US" sz="1500"/>
              <a:t> is </a:t>
            </a:r>
            <a:r>
              <a:rPr i="0" lang="en-US" sz="1500"/>
              <a:t>happening</a:t>
            </a:r>
            <a:r>
              <a:rPr i="0" lang="en-US" sz="1500"/>
              <a:t> or not and the magnitude of improvement.</a:t>
            </a:r>
            <a:endParaRPr i="0" sz="15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i="0" sz="15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i="0" lang="en-US" sz="1500"/>
              <a:t>𝛇 is the parameter controlling the exploration exploitation trade-off.</a:t>
            </a:r>
            <a:endParaRPr i="0" sz="15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i="0" sz="15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i="0" lang="en-US" sz="1500"/>
              <a:t>[Kushner 1964] and [Kushner 1997] suggest that we should start </a:t>
            </a:r>
            <a:r>
              <a:rPr i="0" lang="en-US" sz="1500"/>
              <a:t>with</a:t>
            </a:r>
            <a:r>
              <a:rPr i="0" lang="en-US" sz="1500"/>
              <a:t> a high value for exploration and then follow a cooling schedule.</a:t>
            </a:r>
            <a:endParaRPr i="0" sz="15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i="0" sz="15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i="0" lang="en-US" sz="1500"/>
              <a:t>[Lizotte, 2008] suggested that value of </a:t>
            </a:r>
            <a:r>
              <a:rPr i="0" lang="en-US" sz="1500"/>
              <a:t>𝛇 = 0.01 works well for almost all the cases.</a:t>
            </a:r>
            <a:endParaRPr i="0" sz="15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i="0" lang="en-US" sz="1500"/>
              <a:t> </a:t>
            </a:r>
            <a:r>
              <a:rPr i="0" lang="en-US" sz="1500"/>
              <a:t> </a:t>
            </a:r>
            <a:endParaRPr i="0"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460370" y="369733"/>
            <a:ext cx="8184600" cy="99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Contents </a:t>
            </a:r>
            <a:endParaRPr/>
          </a:p>
        </p:txBody>
      </p:sp>
      <p:sp>
        <p:nvSpPr>
          <p:cNvPr id="72" name="Google Shape;72;p14"/>
          <p:cNvSpPr/>
          <p:nvPr>
            <p:ph idx="2" type="chart"/>
          </p:nvPr>
        </p:nvSpPr>
        <p:spPr>
          <a:xfrm>
            <a:off x="460370" y="1754102"/>
            <a:ext cx="8184600" cy="296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AutoNum type="arabicPeriod"/>
            </a:pPr>
            <a:r>
              <a:rPr i="0" lang="en-US"/>
              <a:t>The Problem</a:t>
            </a:r>
            <a:endParaRPr i="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i="0" lang="en-US"/>
              <a:t>Possible solutions and their feasibilty</a:t>
            </a:r>
            <a:endParaRPr i="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i="0" lang="en-US"/>
              <a:t>Solution we choose</a:t>
            </a:r>
            <a:endParaRPr i="0"/>
          </a:p>
        </p:txBody>
      </p:sp>
      <p:pic>
        <p:nvPicPr>
          <p:cNvPr id="73" name="Google Shape;73;p14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>
            <p:ph type="title"/>
          </p:nvPr>
        </p:nvSpPr>
        <p:spPr>
          <a:xfrm>
            <a:off x="460370" y="369733"/>
            <a:ext cx="8184600" cy="99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Exploration-exploitation trade off</a:t>
            </a:r>
            <a:endParaRPr/>
          </a:p>
        </p:txBody>
      </p:sp>
      <p:sp>
        <p:nvSpPr>
          <p:cNvPr id="197" name="Google Shape;197;p32"/>
          <p:cNvSpPr/>
          <p:nvPr>
            <p:ph idx="2" type="chart"/>
          </p:nvPr>
        </p:nvSpPr>
        <p:spPr>
          <a:xfrm>
            <a:off x="5134675" y="2295450"/>
            <a:ext cx="3510300" cy="55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i="0" lang="en-US" sz="1500" u="sng">
                <a:hlinkClick r:id="rId3"/>
              </a:rPr>
              <a:t>Image Reference: Machine learning - Bayesian Optimization and Multi Armed Bandit</a:t>
            </a:r>
            <a:endParaRPr i="0" sz="1500"/>
          </a:p>
        </p:txBody>
      </p:sp>
      <p:pic>
        <p:nvPicPr>
          <p:cNvPr id="198" name="Google Shape;19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750" y="1682450"/>
            <a:ext cx="4201326" cy="3066877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title"/>
          </p:nvPr>
        </p:nvSpPr>
        <p:spPr>
          <a:xfrm>
            <a:off x="460370" y="369733"/>
            <a:ext cx="8184600" cy="99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Application to our data </a:t>
            </a:r>
            <a:endParaRPr/>
          </a:p>
        </p:txBody>
      </p:sp>
      <p:sp>
        <p:nvSpPr>
          <p:cNvPr id="204" name="Google Shape;204;p33"/>
          <p:cNvSpPr/>
          <p:nvPr>
            <p:ph idx="2" type="chart"/>
          </p:nvPr>
        </p:nvSpPr>
        <p:spPr>
          <a:xfrm>
            <a:off x="460377" y="1754100"/>
            <a:ext cx="6798300" cy="296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spcBef>
                <a:spcPts val="480"/>
              </a:spcBef>
              <a:spcAft>
                <a:spcPts val="0"/>
              </a:spcAft>
              <a:buSzPts val="2100"/>
              <a:buAutoNum type="arabicPeriod"/>
            </a:pPr>
            <a:r>
              <a:rPr i="0" lang="en-US" sz="2100"/>
              <a:t>Numerous libraries are </a:t>
            </a:r>
            <a:r>
              <a:rPr i="0" lang="en-US" sz="2100"/>
              <a:t>available</a:t>
            </a:r>
            <a:r>
              <a:rPr i="0" lang="en-US" sz="2100"/>
              <a:t> that have the implementation of BO, some of them are DiceOptim, Spearmint, Emukit, BoTorch, GPyOpt. </a:t>
            </a:r>
            <a:endParaRPr i="0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i="0" lang="en-US" sz="2100"/>
              <a:t>We use GPyOpt for our application. It is an open source software developed at University of Sheffield. </a:t>
            </a:r>
            <a:endParaRPr i="0" sz="21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>
            <p:ph type="title"/>
          </p:nvPr>
        </p:nvSpPr>
        <p:spPr>
          <a:xfrm>
            <a:off x="460370" y="369733"/>
            <a:ext cx="8184600" cy="99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GPyOpt?</a:t>
            </a:r>
            <a:endParaRPr/>
          </a:p>
        </p:txBody>
      </p:sp>
      <p:sp>
        <p:nvSpPr>
          <p:cNvPr id="210" name="Google Shape;210;p34"/>
          <p:cNvSpPr/>
          <p:nvPr>
            <p:ph idx="2" type="chart"/>
          </p:nvPr>
        </p:nvSpPr>
        <p:spPr>
          <a:xfrm>
            <a:off x="460377" y="1754100"/>
            <a:ext cx="6798300" cy="296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spcBef>
                <a:spcPts val="480"/>
              </a:spcBef>
              <a:spcAft>
                <a:spcPts val="0"/>
              </a:spcAft>
              <a:buSzPts val="2100"/>
              <a:buAutoNum type="arabicPeriod"/>
            </a:pPr>
            <a:r>
              <a:rPr i="0" lang="en-US" sz="2100"/>
              <a:t>Easy to use</a:t>
            </a:r>
            <a:endParaRPr i="0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i="0" lang="en-US" sz="2100"/>
              <a:t>Capabilty to mix different kind of variables</a:t>
            </a:r>
            <a:endParaRPr i="0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i="0" lang="en-US" sz="2100"/>
              <a:t>Support for widely used priors and standard acquisitions. </a:t>
            </a:r>
            <a:endParaRPr i="0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i="0" lang="en-US" sz="2100"/>
              <a:t>Allows us to append our own implementation of prior or </a:t>
            </a:r>
            <a:r>
              <a:rPr i="0" lang="en-US" sz="2100"/>
              <a:t>acquisition if required</a:t>
            </a:r>
            <a:endParaRPr i="0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i="0" lang="en-US" sz="2100"/>
              <a:t>Based on GPy which is known to be a stable trusted GP library. </a:t>
            </a:r>
            <a:endParaRPr i="0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i="0" lang="en-US" sz="2100"/>
              <a:t>Allows for external objective evaluation. </a:t>
            </a:r>
            <a:endParaRPr i="0" sz="21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title"/>
          </p:nvPr>
        </p:nvSpPr>
        <p:spPr>
          <a:xfrm>
            <a:off x="460370" y="369733"/>
            <a:ext cx="8184600" cy="99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First suggested points in the iteration</a:t>
            </a:r>
            <a:endParaRPr/>
          </a:p>
        </p:txBody>
      </p:sp>
      <p:sp>
        <p:nvSpPr>
          <p:cNvPr id="216" name="Google Shape;216;p35"/>
          <p:cNvSpPr/>
          <p:nvPr>
            <p:ph idx="2" type="chart"/>
          </p:nvPr>
        </p:nvSpPr>
        <p:spPr>
          <a:xfrm>
            <a:off x="460377" y="1754100"/>
            <a:ext cx="6798300" cy="296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spcBef>
                <a:spcPts val="480"/>
              </a:spcBef>
              <a:spcAft>
                <a:spcPts val="0"/>
              </a:spcAft>
              <a:buSzPts val="2100"/>
              <a:buAutoNum type="arabicPeriod"/>
            </a:pPr>
            <a:r>
              <a:rPr i="0" lang="en-US" sz="2100"/>
              <a:t>The bounded input space was defined in the slide above.</a:t>
            </a:r>
            <a:endParaRPr i="0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i="0" lang="en-US" sz="2100"/>
              <a:t>The next suggested point for the evaluation by the BO algorithm was:</a:t>
            </a:r>
            <a:endParaRPr i="0"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AutoNum type="alphaLcPeriod"/>
            </a:pPr>
            <a:r>
              <a:rPr lang="en-US" sz="2100"/>
              <a:t>Number of Passes  = 21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AutoNum type="alphaLcPeriod"/>
            </a:pPr>
            <a:r>
              <a:rPr lang="en-US" sz="2100"/>
              <a:t>Translational Speed (mm/s) = 15.5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AutoNum type="alphaLcPeriod"/>
            </a:pPr>
            <a:r>
              <a:rPr lang="en-US" sz="2100"/>
              <a:t>SOD (mm) = 7.5</a:t>
            </a:r>
            <a:r>
              <a:rPr i="0" lang="en-US" sz="2100"/>
              <a:t> </a:t>
            </a:r>
            <a:r>
              <a:rPr i="0" lang="en-US" sz="2100"/>
              <a:t> </a:t>
            </a:r>
            <a:endParaRPr i="0" sz="2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type="title"/>
          </p:nvPr>
        </p:nvSpPr>
        <p:spPr>
          <a:xfrm>
            <a:off x="460370" y="369733"/>
            <a:ext cx="8184600" cy="99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 for the first suggested point</a:t>
            </a:r>
            <a:endParaRPr/>
          </a:p>
        </p:txBody>
      </p:sp>
      <p:pic>
        <p:nvPicPr>
          <p:cNvPr id="222" name="Google Shape;2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450" y="1506433"/>
            <a:ext cx="6369197" cy="3475067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/>
          <p:nvPr>
            <p:ph type="title"/>
          </p:nvPr>
        </p:nvSpPr>
        <p:spPr>
          <a:xfrm>
            <a:off x="460370" y="369733"/>
            <a:ext cx="8184600" cy="99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When to stop?</a:t>
            </a:r>
            <a:endParaRPr/>
          </a:p>
        </p:txBody>
      </p:sp>
      <p:sp>
        <p:nvSpPr>
          <p:cNvPr id="228" name="Google Shape;228;p37"/>
          <p:cNvSpPr/>
          <p:nvPr>
            <p:ph idx="2" type="chart"/>
          </p:nvPr>
        </p:nvSpPr>
        <p:spPr>
          <a:xfrm>
            <a:off x="460377" y="1754100"/>
            <a:ext cx="6798300" cy="296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spcBef>
                <a:spcPts val="480"/>
              </a:spcBef>
              <a:spcAft>
                <a:spcPts val="0"/>
              </a:spcAft>
              <a:buSzPts val="2100"/>
              <a:buAutoNum type="arabicPeriod"/>
            </a:pPr>
            <a:r>
              <a:rPr i="0" lang="en-US" sz="2100"/>
              <a:t>Multiple re-runs and restarts are done to avoid the stopping at a local optima. </a:t>
            </a:r>
            <a:endParaRPr i="0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i="0" lang="en-US" sz="2100"/>
              <a:t>We generally have a </a:t>
            </a:r>
            <a:r>
              <a:rPr i="0" lang="en-US" sz="2100"/>
              <a:t>convergence</a:t>
            </a:r>
            <a:r>
              <a:rPr i="0" lang="en-US" sz="2100"/>
              <a:t> criteria ~ something like 10-20% of the target.</a:t>
            </a:r>
            <a:endParaRPr i="0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i="0" lang="en-US" sz="2100"/>
              <a:t>[Li et al. 2017], proposed a new way for synthesis of short polymer fibers, with five input variables they ran the </a:t>
            </a:r>
            <a:r>
              <a:rPr i="0" lang="en-US" sz="2100"/>
              <a:t>model</a:t>
            </a:r>
            <a:r>
              <a:rPr i="0" lang="en-US" sz="2100"/>
              <a:t> for 20 iterations, five restarts.  </a:t>
            </a:r>
            <a:endParaRPr i="0" sz="21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type="title"/>
          </p:nvPr>
        </p:nvSpPr>
        <p:spPr>
          <a:xfrm>
            <a:off x="460370" y="369733"/>
            <a:ext cx="8184600" cy="99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Next step : PEEK Results</a:t>
            </a:r>
            <a:endParaRPr/>
          </a:p>
        </p:txBody>
      </p:sp>
      <p:sp>
        <p:nvSpPr>
          <p:cNvPr id="234" name="Google Shape;234;p38"/>
          <p:cNvSpPr/>
          <p:nvPr>
            <p:ph idx="2" type="chart"/>
          </p:nvPr>
        </p:nvSpPr>
        <p:spPr>
          <a:xfrm>
            <a:off x="460377" y="1754100"/>
            <a:ext cx="6798300" cy="296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spcBef>
                <a:spcPts val="480"/>
              </a:spcBef>
              <a:spcAft>
                <a:spcPts val="0"/>
              </a:spcAft>
              <a:buSzPts val="2100"/>
              <a:buAutoNum type="arabicPeriod"/>
            </a:pPr>
            <a:r>
              <a:rPr i="0" lang="en-US" sz="2100"/>
              <a:t>After thermosets, tried studying the effect of plasma treatment on PEEK samples. </a:t>
            </a:r>
            <a:endParaRPr i="0" sz="21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i="0" sz="2100"/>
          </a:p>
        </p:txBody>
      </p:sp>
      <p:pic>
        <p:nvPicPr>
          <p:cNvPr id="235" name="Google Shape;23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375" y="2629313"/>
            <a:ext cx="1824925" cy="2247625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6" name="Google Shape;23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5247" y="2930447"/>
            <a:ext cx="2798275" cy="20969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7" name="Google Shape;23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2675" y="2213050"/>
            <a:ext cx="3634099" cy="717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/>
          <p:nvPr>
            <p:ph type="title"/>
          </p:nvPr>
        </p:nvSpPr>
        <p:spPr>
          <a:xfrm>
            <a:off x="460370" y="369733"/>
            <a:ext cx="8184600" cy="99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Acknowledgements</a:t>
            </a:r>
            <a:endParaRPr/>
          </a:p>
        </p:txBody>
      </p:sp>
      <p:sp>
        <p:nvSpPr>
          <p:cNvPr id="243" name="Google Shape;243;p39"/>
          <p:cNvSpPr/>
          <p:nvPr>
            <p:ph idx="2" type="chart"/>
          </p:nvPr>
        </p:nvSpPr>
        <p:spPr>
          <a:xfrm>
            <a:off x="460375" y="1754100"/>
            <a:ext cx="6798300" cy="222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i="0" lang="en-US" sz="2100"/>
              <a:t>I want to </a:t>
            </a:r>
            <a:r>
              <a:rPr i="0" lang="en-US" sz="2100"/>
              <a:t>thank</a:t>
            </a:r>
            <a:r>
              <a:rPr i="0" lang="en-US" sz="2100"/>
              <a:t> Prof. Vashisth and Ankush Nandi for their guidance on the Project</a:t>
            </a:r>
            <a:endParaRPr i="0" sz="21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i="0" lang="en-US" sz="2100"/>
              <a:t>Prof Kumar for all the support.</a:t>
            </a:r>
            <a:endParaRPr i="0" sz="21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i="0" lang="en-US" sz="2100"/>
              <a:t>CDS IITGN and Department of Mechanical Engineering UW for giving me this research opportunity and funding the </a:t>
            </a:r>
            <a:r>
              <a:rPr i="0" lang="en-US" sz="2100"/>
              <a:t>internship</a:t>
            </a:r>
            <a:r>
              <a:rPr i="0" lang="en-US" sz="2100"/>
              <a:t>. </a:t>
            </a:r>
            <a:endParaRPr i="0" sz="21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i="0" sz="21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/>
          <p:nvPr>
            <p:ph type="title"/>
          </p:nvPr>
        </p:nvSpPr>
        <p:spPr>
          <a:xfrm>
            <a:off x="460370" y="369733"/>
            <a:ext cx="8184600" cy="99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249" name="Google Shape;249;p40"/>
          <p:cNvSpPr/>
          <p:nvPr>
            <p:ph idx="2" type="chart"/>
          </p:nvPr>
        </p:nvSpPr>
        <p:spPr>
          <a:xfrm>
            <a:off x="460377" y="1754100"/>
            <a:ext cx="6798300" cy="296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rtl="0" algn="l">
              <a:spcBef>
                <a:spcPts val="480"/>
              </a:spcBef>
              <a:spcAft>
                <a:spcPts val="0"/>
              </a:spcAft>
              <a:buSzPts val="1200"/>
              <a:buFont typeface="Open Sans"/>
              <a:buAutoNum type="arabicPeriod"/>
            </a:pPr>
            <a:r>
              <a:rPr i="0" lang="en-US" sz="12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Frazier, P. I. (2018). A tutorial on Bayesian optimization. </a:t>
            </a: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arXiv preprint arXiv:1807.02811</a:t>
            </a:r>
            <a:r>
              <a:rPr i="0" lang="en-US" sz="12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0" sz="120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</a:pPr>
            <a:r>
              <a:rPr i="0" lang="en-US" sz="12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Brochu, E., Cora, V. M., &amp; De Freitas, N. (2010). A tutorial on Bayesian optimization of expensive cost functions, with application to active user modeling and hierarchical reinforcement learning. </a:t>
            </a: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arXiv preprint arXiv:1012.2599</a:t>
            </a:r>
            <a:r>
              <a:rPr i="0" lang="en-US" sz="12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0" sz="120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</a:pPr>
            <a:r>
              <a:rPr i="0" lang="en-US" sz="12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Li, C., Rubín de Celis Leal, D., Rana, S. </a:t>
            </a: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et al.</a:t>
            </a:r>
            <a:r>
              <a:rPr i="0" lang="en-US" sz="12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Rapid Bayesian optimisation for synthesis of short polymer fiber materials. </a:t>
            </a: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Sci Rep</a:t>
            </a:r>
            <a:r>
              <a:rPr i="0" lang="en-US" sz="12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i="0" lang="en-US" sz="1200">
                <a:latin typeface="Open Sans"/>
                <a:ea typeface="Open Sans"/>
                <a:cs typeface="Open Sans"/>
                <a:sym typeface="Open Sans"/>
              </a:rPr>
              <a:t>7</a:t>
            </a:r>
            <a:r>
              <a:rPr i="0" lang="en-US" sz="12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 5683 (2017). </a:t>
            </a:r>
            <a:r>
              <a:rPr i="0" lang="en-US" sz="1200" u="sng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https://doi.org/10.1038/s41598-017-05723-0</a:t>
            </a:r>
            <a:endParaRPr i="0" sz="120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</a:pPr>
            <a:r>
              <a:rPr i="0" lang="en-US" sz="12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Zhang, M., Parnell, A., Brabazon, D., &amp; Benavoli, A. (2021). Bayesian Optimisation for Sequential Experimental Design with Applications in Additive Manufacturing. </a:t>
            </a: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arXiv preprint arXiv:2107.12809</a:t>
            </a:r>
            <a:r>
              <a:rPr i="0" lang="en-US" sz="12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0" sz="120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</a:pPr>
            <a:r>
              <a:rPr i="0" lang="en-US" sz="12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Williams, C. K., &amp; Rasmussen, C. E. (2006). </a:t>
            </a: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Gaussian processes for machine learning</a:t>
            </a:r>
            <a:r>
              <a:rPr i="0" lang="en-US" sz="12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(Vol. 2, No. 3, p. 4). Cambridge, MA: MIT press.</a:t>
            </a:r>
            <a:endParaRPr i="0" sz="120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</a:pPr>
            <a:r>
              <a:rPr i="0" lang="en-US" sz="12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Jones, D. R., Schonlau, M., &amp; Welch, W. J. (1998). Efficient global optimization of expensive black-box functions. </a:t>
            </a: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Journal of Global optimization</a:t>
            </a:r>
            <a:r>
              <a:rPr i="0" lang="en-US" sz="12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13</a:t>
            </a:r>
            <a:r>
              <a:rPr i="0" lang="en-US" sz="12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 455-492.</a:t>
            </a:r>
            <a:endParaRPr i="0" sz="120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</a:pPr>
            <a:r>
              <a:rPr i="0" lang="en-US" sz="1200">
                <a:latin typeface="Open Sans"/>
                <a:ea typeface="Open Sans"/>
                <a:cs typeface="Open Sans"/>
                <a:sym typeface="Open Sans"/>
              </a:rPr>
              <a:t>Image courtesy on slide 2 : </a:t>
            </a:r>
            <a:r>
              <a:rPr i="0" lang="en-US" sz="1200" u="sng">
                <a:latin typeface="Open Sans"/>
                <a:ea typeface="Open Sans"/>
                <a:cs typeface="Open Sans"/>
                <a:sym typeface="Open Sans"/>
                <a:hlinkClick r:id="rId4"/>
              </a:rPr>
              <a:t>Barrick Gold Corporation</a:t>
            </a:r>
            <a:endParaRPr i="0" sz="120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1"/>
          <p:cNvSpPr txBox="1"/>
          <p:nvPr>
            <p:ph type="title"/>
          </p:nvPr>
        </p:nvSpPr>
        <p:spPr>
          <a:xfrm>
            <a:off x="479700" y="2074808"/>
            <a:ext cx="81846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</a:pPr>
            <a:r>
              <a:rPr lang="en-US" sz="5500"/>
              <a:t>Thank you</a:t>
            </a:r>
            <a:endParaRPr sz="5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460370" y="369733"/>
            <a:ext cx="8184600" cy="99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Contents </a:t>
            </a:r>
            <a:endParaRPr/>
          </a:p>
        </p:txBody>
      </p:sp>
      <p:sp>
        <p:nvSpPr>
          <p:cNvPr id="79" name="Google Shape;79;p15"/>
          <p:cNvSpPr/>
          <p:nvPr>
            <p:ph idx="2" type="chart"/>
          </p:nvPr>
        </p:nvSpPr>
        <p:spPr>
          <a:xfrm>
            <a:off x="460370" y="1754102"/>
            <a:ext cx="8184600" cy="296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AutoNum type="arabicPeriod"/>
            </a:pPr>
            <a:r>
              <a:rPr i="0" lang="en-US"/>
              <a:t>The Problem</a:t>
            </a:r>
            <a:endParaRPr i="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i="0" lang="en-US"/>
              <a:t>Possible solutions and their feasibilty</a:t>
            </a:r>
            <a:endParaRPr i="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i="0" lang="en-US"/>
              <a:t>Solution we choose</a:t>
            </a:r>
            <a:endParaRPr i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/>
          <p:nvPr>
            <p:ph type="title"/>
          </p:nvPr>
        </p:nvSpPr>
        <p:spPr>
          <a:xfrm>
            <a:off x="479700" y="2074808"/>
            <a:ext cx="81846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</a:pPr>
            <a:r>
              <a:rPr lang="en-US" sz="5500"/>
              <a:t>Questions</a:t>
            </a:r>
            <a:endParaRPr sz="5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460370" y="369733"/>
            <a:ext cx="8184600" cy="99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 Statement</a:t>
            </a:r>
            <a:r>
              <a:rPr lang="en-US"/>
              <a:t> </a:t>
            </a:r>
            <a:endParaRPr/>
          </a:p>
        </p:txBody>
      </p:sp>
      <p:sp>
        <p:nvSpPr>
          <p:cNvPr id="85" name="Google Shape;85;p16"/>
          <p:cNvSpPr/>
          <p:nvPr>
            <p:ph idx="2" type="chart"/>
          </p:nvPr>
        </p:nvSpPr>
        <p:spPr>
          <a:xfrm>
            <a:off x="460375" y="1754100"/>
            <a:ext cx="6211800" cy="201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i="0" lang="en-US"/>
              <a:t>To find the optimal value of parameters (number of passes, translating speed, stand-off distance) for plasma </a:t>
            </a:r>
            <a:r>
              <a:rPr i="0" lang="en-US"/>
              <a:t>treatment</a:t>
            </a:r>
            <a:r>
              <a:rPr i="0" lang="en-US"/>
              <a:t> of thermoset polymers (tetra-functional epoxy raisin) to increase paint adhesion on the polymer surface.</a:t>
            </a:r>
            <a:endParaRPr i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460370" y="369733"/>
            <a:ext cx="8184600" cy="99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Plasma treatment and tape tests</a:t>
            </a:r>
            <a:endParaRPr/>
          </a:p>
        </p:txBody>
      </p:sp>
      <p:sp>
        <p:nvSpPr>
          <p:cNvPr id="91" name="Google Shape;91;p17"/>
          <p:cNvSpPr/>
          <p:nvPr>
            <p:ph idx="2" type="chart"/>
          </p:nvPr>
        </p:nvSpPr>
        <p:spPr>
          <a:xfrm>
            <a:off x="454025" y="4489750"/>
            <a:ext cx="5452200" cy="34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i="0" lang="en-US" sz="1400"/>
              <a:t>Plasma Treatment Setup at MEBG042</a:t>
            </a:r>
            <a:endParaRPr i="0" sz="1400"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350" y="1516025"/>
            <a:ext cx="4029699" cy="28213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7750" y="1516025"/>
            <a:ext cx="1262735" cy="31568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4" name="Google Shape;94;p17"/>
          <p:cNvPicPr preferRelativeResize="0"/>
          <p:nvPr/>
        </p:nvPicPr>
        <p:blipFill rotWithShape="1">
          <a:blip r:embed="rId5">
            <a:alphaModFix/>
          </a:blip>
          <a:srcRect b="17283" l="37752" r="34033" t="27409"/>
          <a:stretch/>
        </p:blipFill>
        <p:spPr>
          <a:xfrm>
            <a:off x="6909200" y="1516025"/>
            <a:ext cx="1118500" cy="146134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/>
          <p:nvPr>
            <p:ph idx="2" type="chart"/>
          </p:nvPr>
        </p:nvSpPr>
        <p:spPr>
          <a:xfrm>
            <a:off x="6847975" y="3072100"/>
            <a:ext cx="1797000" cy="34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i="0" lang="en-US" sz="1400"/>
              <a:t>Tape test image ready for analysis</a:t>
            </a:r>
            <a:endParaRPr i="0" sz="1400"/>
          </a:p>
        </p:txBody>
      </p:sp>
      <p:sp>
        <p:nvSpPr>
          <p:cNvPr id="96" name="Google Shape;96;p17"/>
          <p:cNvSpPr/>
          <p:nvPr>
            <p:ph idx="2" type="chart"/>
          </p:nvPr>
        </p:nvSpPr>
        <p:spPr>
          <a:xfrm>
            <a:off x="4894900" y="4733900"/>
            <a:ext cx="1797000" cy="34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i="0" lang="en-US" sz="1100"/>
              <a:t>Image: ASTM Tape Test Manual</a:t>
            </a:r>
            <a:endParaRPr i="0"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460370" y="369733"/>
            <a:ext cx="8184600" cy="99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hlinkClick action="ppaction://hlinksldjump" r:id="rId3"/>
              </a:rPr>
              <a:t>Inputs and outputs</a:t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 rotWithShape="1">
          <a:blip r:embed="rId4">
            <a:alphaModFix/>
          </a:blip>
          <a:srcRect b="5294" l="0" r="0" t="0"/>
          <a:stretch/>
        </p:blipFill>
        <p:spPr>
          <a:xfrm>
            <a:off x="652325" y="1516025"/>
            <a:ext cx="6369200" cy="32909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460375" y="369733"/>
            <a:ext cx="8184662" cy="993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</a:pPr>
            <a:r>
              <a:rPr lang="en-US"/>
              <a:t>Possible Solutions</a:t>
            </a:r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447923" y="1730667"/>
            <a:ext cx="8197114" cy="23659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➔"/>
            </a:pPr>
            <a:r>
              <a:rPr lang="en-US" sz="2000"/>
              <a:t>Design of experiment and then model the input-output relationship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n-US" sz="2000"/>
              <a:t>Machine Learning regression models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n-US" sz="2000"/>
              <a:t>Solution we choose..stay tuned..on the next slide</a:t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479700" y="2074808"/>
            <a:ext cx="81846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</a:pPr>
            <a:r>
              <a:rPr lang="en-US" sz="5500"/>
              <a:t>Bayesian Optimization</a:t>
            </a:r>
            <a:endParaRPr sz="5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460370" y="369733"/>
            <a:ext cx="8184600" cy="99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When to use Bayesian Optimization?</a:t>
            </a:r>
            <a:endParaRPr/>
          </a:p>
        </p:txBody>
      </p:sp>
      <p:sp>
        <p:nvSpPr>
          <p:cNvPr id="119" name="Google Shape;119;p21"/>
          <p:cNvSpPr/>
          <p:nvPr>
            <p:ph idx="2" type="chart"/>
          </p:nvPr>
        </p:nvSpPr>
        <p:spPr>
          <a:xfrm>
            <a:off x="460370" y="1754102"/>
            <a:ext cx="8184600" cy="296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AutoNum type="arabicPeriod"/>
            </a:pPr>
            <a:r>
              <a:rPr i="0" lang="en-US"/>
              <a:t>Evaluation of the objective function is expensive</a:t>
            </a:r>
            <a:endParaRPr i="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i="0" lang="en-US"/>
              <a:t>You do not have close form expression for objective function but can obtain observations (can be noisy) from experiments. </a:t>
            </a:r>
            <a:endParaRPr i="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i="0" lang="en-US"/>
              <a:t>Does not have access to derivatives </a:t>
            </a:r>
            <a:endParaRPr i="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i="0" lang="en-US"/>
              <a:t>Problem may/may not be convex (we do not know what the answer is??)</a:t>
            </a:r>
            <a:endParaRPr i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Custom Design">
  <a:themeElements>
    <a:clrScheme name="Custom 2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_Custom Design">
  <a:themeElements>
    <a:clrScheme name="4b2e83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